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1879263" cy="8280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-614" y="-91"/>
      </p:cViewPr>
      <p:guideLst>
        <p:guide orient="horz" pos="2608"/>
        <p:guide pos="37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945" y="1355149"/>
            <a:ext cx="10097374" cy="2882806"/>
          </a:xfrm>
        </p:spPr>
        <p:txBody>
          <a:bodyPr anchor="b"/>
          <a:lstStyle>
            <a:lvl1pPr algn="ctr">
              <a:defRPr sz="72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08" y="4349128"/>
            <a:ext cx="8909447" cy="1999179"/>
          </a:xfrm>
        </p:spPr>
        <p:txBody>
          <a:bodyPr/>
          <a:lstStyle>
            <a:lvl1pPr marL="0" indent="0" algn="ctr">
              <a:buNone/>
              <a:defRPr sz="2898"/>
            </a:lvl1pPr>
            <a:lvl2pPr marL="552023" indent="0" algn="ctr">
              <a:buNone/>
              <a:defRPr sz="2415"/>
            </a:lvl2pPr>
            <a:lvl3pPr marL="1104047" indent="0" algn="ctr">
              <a:buNone/>
              <a:defRPr sz="2173"/>
            </a:lvl3pPr>
            <a:lvl4pPr marL="1656070" indent="0" algn="ctr">
              <a:buNone/>
              <a:defRPr sz="1932"/>
            </a:lvl4pPr>
            <a:lvl5pPr marL="2208093" indent="0" algn="ctr">
              <a:buNone/>
              <a:defRPr sz="1932"/>
            </a:lvl5pPr>
            <a:lvl6pPr marL="2760116" indent="0" algn="ctr">
              <a:buNone/>
              <a:defRPr sz="1932"/>
            </a:lvl6pPr>
            <a:lvl7pPr marL="3312140" indent="0" algn="ctr">
              <a:buNone/>
              <a:defRPr sz="1932"/>
            </a:lvl7pPr>
            <a:lvl8pPr marL="3864163" indent="0" algn="ctr">
              <a:buNone/>
              <a:defRPr sz="1932"/>
            </a:lvl8pPr>
            <a:lvl9pPr marL="4416186" indent="0" algn="ctr">
              <a:buNone/>
              <a:defRPr sz="193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7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4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1098" y="440855"/>
            <a:ext cx="2561466" cy="70172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6700" y="440855"/>
            <a:ext cx="7535907" cy="70172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6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513" y="2064352"/>
            <a:ext cx="10245864" cy="3444416"/>
          </a:xfrm>
        </p:spPr>
        <p:txBody>
          <a:bodyPr anchor="b"/>
          <a:lstStyle>
            <a:lvl1pPr>
              <a:defRPr sz="72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513" y="5541353"/>
            <a:ext cx="10245864" cy="1811337"/>
          </a:xfrm>
        </p:spPr>
        <p:txBody>
          <a:bodyPr/>
          <a:lstStyle>
            <a:lvl1pPr marL="0" indent="0">
              <a:buNone/>
              <a:defRPr sz="2898">
                <a:solidFill>
                  <a:schemeClr val="tx1"/>
                </a:solidFill>
              </a:defRPr>
            </a:lvl1pPr>
            <a:lvl2pPr marL="552023" indent="0">
              <a:buNone/>
              <a:defRPr sz="2415">
                <a:solidFill>
                  <a:schemeClr val="tx1">
                    <a:tint val="75000"/>
                  </a:schemeClr>
                </a:solidFill>
              </a:defRPr>
            </a:lvl2pPr>
            <a:lvl3pPr marL="1104047" indent="0">
              <a:buNone/>
              <a:defRPr sz="2173">
                <a:solidFill>
                  <a:schemeClr val="tx1">
                    <a:tint val="75000"/>
                  </a:schemeClr>
                </a:solidFill>
              </a:defRPr>
            </a:lvl3pPr>
            <a:lvl4pPr marL="165607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4pPr>
            <a:lvl5pPr marL="220809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5pPr>
            <a:lvl6pPr marL="276011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6pPr>
            <a:lvl7pPr marL="331214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7pPr>
            <a:lvl8pPr marL="386416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8pPr>
            <a:lvl9pPr marL="441618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6699" y="2204273"/>
            <a:ext cx="5048687" cy="525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3877" y="2204273"/>
            <a:ext cx="5048687" cy="525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1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440856"/>
            <a:ext cx="10245864" cy="160049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248" y="2029849"/>
            <a:ext cx="5025484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48" y="3024646"/>
            <a:ext cx="5025484" cy="44487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3878" y="2029849"/>
            <a:ext cx="5050234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3878" y="3024646"/>
            <a:ext cx="5050234" cy="44487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8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29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52027"/>
            <a:ext cx="3831372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234" y="1192226"/>
            <a:ext cx="6013877" cy="5884451"/>
          </a:xfrm>
        </p:spPr>
        <p:txBody>
          <a:bodyPr/>
          <a:lstStyle>
            <a:lvl1pPr>
              <a:defRPr sz="3864"/>
            </a:lvl1pPr>
            <a:lvl2pPr>
              <a:defRPr sz="3381"/>
            </a:lvl2pPr>
            <a:lvl3pPr>
              <a:defRPr sz="2898"/>
            </a:lvl3pPr>
            <a:lvl4pPr>
              <a:defRPr sz="2415"/>
            </a:lvl4pPr>
            <a:lvl5pPr>
              <a:defRPr sz="2415"/>
            </a:lvl5pPr>
            <a:lvl6pPr>
              <a:defRPr sz="2415"/>
            </a:lvl6pPr>
            <a:lvl7pPr>
              <a:defRPr sz="2415"/>
            </a:lvl7pPr>
            <a:lvl8pPr>
              <a:defRPr sz="2415"/>
            </a:lvl8pPr>
            <a:lvl9pPr>
              <a:defRPr sz="241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484120"/>
            <a:ext cx="3831372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9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52027"/>
            <a:ext cx="3831372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0234" y="1192226"/>
            <a:ext cx="6013877" cy="5884451"/>
          </a:xfrm>
        </p:spPr>
        <p:txBody>
          <a:bodyPr anchor="t"/>
          <a:lstStyle>
            <a:lvl1pPr marL="0" indent="0">
              <a:buNone/>
              <a:defRPr sz="3864"/>
            </a:lvl1pPr>
            <a:lvl2pPr marL="552023" indent="0">
              <a:buNone/>
              <a:defRPr sz="3381"/>
            </a:lvl2pPr>
            <a:lvl3pPr marL="1104047" indent="0">
              <a:buNone/>
              <a:defRPr sz="2898"/>
            </a:lvl3pPr>
            <a:lvl4pPr marL="1656070" indent="0">
              <a:buNone/>
              <a:defRPr sz="2415"/>
            </a:lvl4pPr>
            <a:lvl5pPr marL="2208093" indent="0">
              <a:buNone/>
              <a:defRPr sz="2415"/>
            </a:lvl5pPr>
            <a:lvl6pPr marL="2760116" indent="0">
              <a:buNone/>
              <a:defRPr sz="2415"/>
            </a:lvl6pPr>
            <a:lvl7pPr marL="3312140" indent="0">
              <a:buNone/>
              <a:defRPr sz="2415"/>
            </a:lvl7pPr>
            <a:lvl8pPr marL="3864163" indent="0">
              <a:buNone/>
              <a:defRPr sz="2415"/>
            </a:lvl8pPr>
            <a:lvl9pPr marL="4416186" indent="0">
              <a:buNone/>
              <a:defRPr sz="241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484120"/>
            <a:ext cx="3831372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1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700" y="440856"/>
            <a:ext cx="10245864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700" y="2204273"/>
            <a:ext cx="10245864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699" y="7674706"/>
            <a:ext cx="2672834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5006" y="7674706"/>
            <a:ext cx="4009251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9730" y="7674706"/>
            <a:ext cx="2672834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8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04047" rtl="0" eaLnBrk="1" latinLnBrk="0" hangingPunct="1">
        <a:lnSpc>
          <a:spcPct val="90000"/>
        </a:lnSpc>
        <a:spcBef>
          <a:spcPct val="0"/>
        </a:spcBef>
        <a:buNone/>
        <a:defRPr sz="53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012" indent="-276012" algn="l" defTabSz="1104047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3381" kern="1200">
          <a:solidFill>
            <a:schemeClr val="tx1"/>
          </a:solidFill>
          <a:latin typeface="+mn-lt"/>
          <a:ea typeface="+mn-ea"/>
          <a:cs typeface="+mn-cs"/>
        </a:defRPr>
      </a:lvl1pPr>
      <a:lvl2pPr marL="82803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898" kern="1200">
          <a:solidFill>
            <a:schemeClr val="tx1"/>
          </a:solidFill>
          <a:latin typeface="+mn-lt"/>
          <a:ea typeface="+mn-ea"/>
          <a:cs typeface="+mn-cs"/>
        </a:defRPr>
      </a:lvl2pPr>
      <a:lvl3pPr marL="138005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415" kern="1200">
          <a:solidFill>
            <a:schemeClr val="tx1"/>
          </a:solidFill>
          <a:latin typeface="+mn-lt"/>
          <a:ea typeface="+mn-ea"/>
          <a:cs typeface="+mn-cs"/>
        </a:defRPr>
      </a:lvl3pPr>
      <a:lvl4pPr marL="193208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48410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303612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58815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414017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69219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1pPr>
      <a:lvl2pPr marL="55202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2pPr>
      <a:lvl3pPr marL="1104047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3pPr>
      <a:lvl4pPr marL="165607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20809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276011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31214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386416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41618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Рисунок 59"/>
          <p:cNvPicPr preferRelativeResize="0"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8"/>
          <a:stretch/>
        </p:blipFill>
        <p:spPr>
          <a:xfrm>
            <a:off x="-369" y="200"/>
            <a:ext cx="11880000" cy="8280000"/>
          </a:xfrm>
          <a:prstGeom prst="rect">
            <a:avLst/>
          </a:prstGeom>
        </p:spPr>
      </p:pic>
      <p:pic>
        <p:nvPicPr>
          <p:cNvPr id="70" name="Рисунок 6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340" y="3232561"/>
            <a:ext cx="1110766" cy="417379"/>
          </a:xfrm>
          <a:prstGeom prst="rect">
            <a:avLst/>
          </a:prstGeom>
        </p:spPr>
      </p:pic>
      <p:pic>
        <p:nvPicPr>
          <p:cNvPr id="71" name="Рисунок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460" y="6092370"/>
            <a:ext cx="1464578" cy="2158895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071" y="6731943"/>
            <a:ext cx="1057750" cy="1361514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11" y="508269"/>
            <a:ext cx="1211334" cy="2270573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352" y="1499058"/>
            <a:ext cx="1306118" cy="1294907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340" y="294308"/>
            <a:ext cx="887242" cy="12087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960000" cy="82804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60000" y="0"/>
            <a:ext cx="3960000" cy="82804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19263" y="0"/>
            <a:ext cx="3960000" cy="82804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/>
            <a:endParaRPr lang="ru-RU" sz="1400" dirty="0" smtClean="0">
              <a:solidFill>
                <a:srgbClr val="000000"/>
              </a:solidFill>
              <a:latin typeface="MyriadPro-Regular"/>
            </a:endParaRPr>
          </a:p>
          <a:p>
            <a:pPr lvl="0"/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lvl="0"/>
            <a:endParaRPr lang="ru-RU" sz="1400" dirty="0" smtClean="0">
              <a:solidFill>
                <a:srgbClr val="000000"/>
              </a:solidFill>
              <a:latin typeface="MyriadPro-Regular"/>
            </a:endParaRPr>
          </a:p>
          <a:p>
            <a:pPr lvl="0"/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lvl="0"/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Срок контракта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– 3 года </a:t>
            </a:r>
          </a:p>
          <a:p>
            <a:pPr lvl="0"/>
            <a:endParaRPr lang="ru-RU" sz="1400" dirty="0" smtClean="0">
              <a:solidFill>
                <a:srgbClr val="000000"/>
              </a:solidFill>
              <a:latin typeface="MyriadPro-Regular"/>
            </a:endParaRPr>
          </a:p>
          <a:p>
            <a:pPr lvl="0"/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Служба в резерве:</a:t>
            </a:r>
          </a:p>
          <a:p>
            <a:pPr lvl="0"/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в мирное время: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военные сборы (тренировочные занятия);</a:t>
            </a:r>
          </a:p>
          <a:p>
            <a:pPr lvl="0"/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в военное время: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решение задач по прямому предназначению</a:t>
            </a:r>
          </a:p>
          <a:p>
            <a:pPr lvl="0"/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algn="ctr"/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ПРОГРАММА ОБУЧЕНИЯ ПО </a:t>
            </a:r>
          </a:p>
          <a:p>
            <a:pPr algn="ctr"/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ВОЕННО-УЧЕТНЫМ СПЕЦИАЛЬНОСТЯМ</a:t>
            </a:r>
          </a:p>
          <a:p>
            <a:pPr algn="ctr"/>
            <a:endParaRPr lang="ru-RU" sz="700" b="1" dirty="0">
              <a:solidFill>
                <a:srgbClr val="E4000F"/>
              </a:solidFill>
              <a:latin typeface="MyriadPro-Bold"/>
            </a:endParaRPr>
          </a:p>
          <a:p>
            <a:pPr algn="ctr"/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Теоретический курс занятий</a:t>
            </a:r>
          </a:p>
          <a:p>
            <a:pPr algn="ctr"/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Занятия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на тренажерах</a:t>
            </a:r>
          </a:p>
          <a:p>
            <a:pPr algn="ctr"/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Курс практического вождения на технике (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танк, БМП, БТР)</a:t>
            </a:r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algn="ctr"/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Курс экстремального вождения</a:t>
            </a:r>
          </a:p>
          <a:p>
            <a:pPr algn="ctr"/>
            <a:r>
              <a:rPr lang="ru-RU" sz="1400" dirty="0">
                <a:solidFill>
                  <a:srgbClr val="000000"/>
                </a:solidFill>
                <a:latin typeface="MyriadPro-Regular"/>
              </a:rPr>
              <a:t>Выполнение практических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стрельб</a:t>
            </a:r>
          </a:p>
          <a:p>
            <a:pPr algn="ctr"/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из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стрелкового оружия, танка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,БМП, БТР</a:t>
            </a:r>
          </a:p>
          <a:p>
            <a:pPr algn="ctr"/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Участие в военных парадах</a:t>
            </a:r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lvl="0"/>
            <a:endParaRPr lang="ru-RU" sz="1400" dirty="0">
              <a:solidFill>
                <a:srgbClr val="000000"/>
              </a:solidFill>
              <a:latin typeface="MyriadPro-Regula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64684" y="131124"/>
            <a:ext cx="354915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СОЦИАЛЬНЫЕ ГАРАНТИИ</a:t>
            </a:r>
          </a:p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И ЛЬГОТЫ БАРСА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0048" y="131124"/>
            <a:ext cx="354915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СОЦИАЛЬНЫЕ ГАРАНТИИ</a:t>
            </a:r>
          </a:p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И ЛЬГОТЫ БАРСА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55208" y="982186"/>
            <a:ext cx="3484244" cy="73250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ДЕНЕЖНОЕ </a:t>
            </a:r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ДОВОЛЬСТВИЕ</a:t>
            </a:r>
            <a:endParaRPr lang="ru-RU" sz="1400" b="1" dirty="0">
              <a:solidFill>
                <a:srgbClr val="E4000F"/>
              </a:solidFill>
              <a:latin typeface="MyriadPro-Bold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за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3 суток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пребывания на тренировочных занятиях: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офицер – до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10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тыс.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руб.;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сержанты, солдаты – до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5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тыс.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руб. 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за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30 суток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пребывания на военных сборах: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офицер –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от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30 до 75 тыс.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рублей;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сержанты, солдаты – </a:t>
            </a:r>
            <a:r>
              <a:rPr lang="ru-RU" sz="1400" b="1" dirty="0" smtClean="0">
                <a:solidFill>
                  <a:srgbClr val="000000"/>
                </a:solidFill>
                <a:latin typeface="MyriadPro-Regular"/>
              </a:rPr>
              <a:t>от 10 до 25 тыс.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 руб. (в зависимости от региона)</a:t>
            </a:r>
          </a:p>
          <a:p>
            <a:endParaRPr lang="ru-RU" sz="1400" dirty="0" smtClean="0"/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МЕДИЦИНСКОЕ </a:t>
            </a:r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ОБЕСПЕЧЕНИЕ</a:t>
            </a:r>
            <a:endParaRPr lang="ru-RU" sz="1400" b="1" dirty="0">
              <a:solidFill>
                <a:srgbClr val="E4000F"/>
              </a:solidFill>
              <a:latin typeface="MyriadPro-Bold"/>
            </a:endParaRP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ежегодное бесплатное обследование,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лечение, обеспечение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лекарствами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ПРОДОВОЛЬСТВЕННОЕ </a:t>
            </a:r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ОБЕСПЕЧЕНИЕ</a:t>
            </a:r>
            <a:endParaRPr lang="ru-RU" sz="1400" b="1" dirty="0">
              <a:solidFill>
                <a:srgbClr val="E4000F"/>
              </a:solidFill>
              <a:latin typeface="MyriadPro-Bold"/>
            </a:endParaRP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бесплатное трехразовое питание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по месту военной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службы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ОБЯЗАТЕЛЬНОЕ ГОСУДАРСТВЕННОЕ</a:t>
            </a:r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СТРАХОВАНИЕ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жизни и здоровья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за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счет средств федерального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бюджета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ВЕЩЕВОЕ </a:t>
            </a:r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ОБЕСПЕЧЕНИЕ</a:t>
            </a:r>
            <a:endParaRPr lang="ru-RU" sz="1400" b="1" dirty="0">
              <a:solidFill>
                <a:srgbClr val="E4000F"/>
              </a:solidFill>
              <a:latin typeface="MyriadPro-Bold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бесплатное обеспечение обмундированием на весь период службы в резерве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ПРОЕЗД РАЗЛИЧНЫМИ ВИДАМИ ТРАНСПОРТА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бесплатный проезд к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месту проведения военных сборов и обратно</a:t>
            </a:r>
            <a:endParaRPr lang="ru-RU" sz="1400" dirty="0">
              <a:solidFill>
                <a:srgbClr val="000000"/>
              </a:solidFill>
              <a:latin typeface="MyriadPro-Regular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413564" y="898705"/>
            <a:ext cx="3484244" cy="68941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ЖИЛИЩНОЕ ОБЕСПЕЧЕНИЕ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денежная компенсация за </a:t>
            </a:r>
            <a:r>
              <a:rPr lang="ru-RU" sz="1400" dirty="0" err="1">
                <a:solidFill>
                  <a:srgbClr val="000000"/>
                </a:solidFill>
                <a:latin typeface="MyriadPro-Regular"/>
              </a:rPr>
              <a:t>найм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 жилых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помещений в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ходе тренировочных занятий и военных сборов</a:t>
            </a:r>
          </a:p>
          <a:p>
            <a:endParaRPr lang="ru-RU" sz="500" b="1" dirty="0">
              <a:solidFill>
                <a:srgbClr val="E4000F"/>
              </a:solidFill>
              <a:latin typeface="MyriadPro-Bold"/>
            </a:endParaRPr>
          </a:p>
          <a:p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ДОПОЛНИТЕЛЬНЫЕ </a:t>
            </a:r>
            <a:r>
              <a:rPr lang="ru-RU" sz="1400" b="1" dirty="0">
                <a:solidFill>
                  <a:srgbClr val="E4000F"/>
                </a:solidFill>
                <a:latin typeface="MyriadPro-Bold"/>
              </a:rPr>
              <a:t>ЛЬГОТЫ, </a:t>
            </a:r>
            <a:r>
              <a:rPr lang="ru-RU" sz="1400" b="1" dirty="0" smtClean="0">
                <a:solidFill>
                  <a:srgbClr val="E4000F"/>
                </a:solidFill>
                <a:latin typeface="MyriadPro-Bold"/>
              </a:rPr>
              <a:t>ГАРАНТИИ И КОМПЕНСАЦИИ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при выполнении задач в условиях чрезвычайного положения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и при вооруженных конфликтах</a:t>
            </a:r>
          </a:p>
          <a:p>
            <a:endParaRPr lang="ru-RU" sz="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сохраняется рабочее место, заработная плата</a:t>
            </a:r>
          </a:p>
          <a:p>
            <a:endParaRPr lang="ru-RU" sz="5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предприятию компенсируется финансовые затраты, центрам занятости населения – выплаты по пособиям по безработице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pPr algn="ctr"/>
            <a:r>
              <a:rPr lang="ru-RU" sz="1500" b="1" dirty="0" smtClean="0">
                <a:solidFill>
                  <a:srgbClr val="E4000F"/>
                </a:solidFill>
                <a:latin typeface="MyriadPro-Bold"/>
              </a:rPr>
              <a:t>ПЯТЬ </a:t>
            </a:r>
            <a:r>
              <a:rPr lang="ru-RU" sz="1500" b="1" dirty="0">
                <a:solidFill>
                  <a:srgbClr val="E4000F"/>
                </a:solidFill>
                <a:latin typeface="MyriadPro-Bold"/>
              </a:rPr>
              <a:t>ШАГОВ </a:t>
            </a:r>
            <a:r>
              <a:rPr lang="ru-RU" sz="1500" b="1" dirty="0" smtClean="0">
                <a:solidFill>
                  <a:srgbClr val="E4000F"/>
                </a:solidFill>
                <a:latin typeface="MyriadPro-Bold"/>
              </a:rPr>
              <a:t>К ПОСТУПЛЕНИЮ</a:t>
            </a:r>
          </a:p>
          <a:p>
            <a:pPr algn="ctr"/>
            <a:r>
              <a:rPr lang="ru-RU" sz="1500" b="1" dirty="0" smtClean="0">
                <a:solidFill>
                  <a:srgbClr val="E4000F"/>
                </a:solidFill>
                <a:latin typeface="MyriadPro-Bold"/>
              </a:rPr>
              <a:t>НА СЛУЖБУ В РЕЗЕРВЕ</a:t>
            </a:r>
          </a:p>
          <a:p>
            <a:r>
              <a:rPr lang="ru-RU" sz="1500" b="1" dirty="0">
                <a:solidFill>
                  <a:srgbClr val="005CAA"/>
                </a:solidFill>
                <a:latin typeface="MyriadPro-Bold"/>
              </a:rPr>
              <a:t>1.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Обратиться в военный комиссариат по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месту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жительства (регистрации)</a:t>
            </a:r>
          </a:p>
          <a:p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и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подать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заявление о приеме на службу в резерве</a:t>
            </a:r>
            <a:endParaRPr lang="ru-RU" sz="15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500" b="1" dirty="0" smtClean="0">
                <a:solidFill>
                  <a:srgbClr val="005CAA"/>
                </a:solidFill>
                <a:latin typeface="MyriadPro-Bold"/>
              </a:rPr>
              <a:t>2</a:t>
            </a:r>
            <a:r>
              <a:rPr lang="ru-RU" sz="1500" b="1" dirty="0">
                <a:solidFill>
                  <a:srgbClr val="005CAA"/>
                </a:solidFill>
                <a:latin typeface="MyriadPro-Bold"/>
              </a:rPr>
              <a:t>.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Выполнить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тесты на профессиональную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пригодность</a:t>
            </a:r>
          </a:p>
          <a:p>
            <a:r>
              <a:rPr lang="ru-RU" sz="1500" b="1" dirty="0" smtClean="0">
                <a:solidFill>
                  <a:srgbClr val="005CAA"/>
                </a:solidFill>
                <a:latin typeface="MyriadPro-Bold"/>
              </a:rPr>
              <a:t>3</a:t>
            </a:r>
            <a:r>
              <a:rPr lang="ru-RU" sz="1500" b="1" dirty="0">
                <a:solidFill>
                  <a:srgbClr val="005CAA"/>
                </a:solidFill>
                <a:latin typeface="MyriadPro-Bold"/>
              </a:rPr>
              <a:t>.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Пройти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медицинскую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комиссию</a:t>
            </a:r>
          </a:p>
          <a:p>
            <a:r>
              <a:rPr lang="ru-RU" sz="1500" b="1" dirty="0" smtClean="0">
                <a:solidFill>
                  <a:srgbClr val="005CAA"/>
                </a:solidFill>
                <a:latin typeface="MyriadPro-Bold"/>
              </a:rPr>
              <a:t>4</a:t>
            </a:r>
            <a:r>
              <a:rPr lang="ru-RU" sz="1500" b="1" dirty="0">
                <a:solidFill>
                  <a:srgbClr val="005CAA"/>
                </a:solidFill>
                <a:latin typeface="MyriadPro-Bold"/>
              </a:rPr>
              <a:t>.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Сдать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нормативы по физической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подготовке</a:t>
            </a:r>
            <a:endParaRPr lang="ru-RU" sz="15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500" b="1" dirty="0" smtClean="0">
                <a:solidFill>
                  <a:srgbClr val="005CAA"/>
                </a:solidFill>
                <a:latin typeface="MyriadPro-Bold"/>
              </a:rPr>
              <a:t>5</a:t>
            </a:r>
            <a:r>
              <a:rPr lang="ru-RU" sz="1500" b="1" dirty="0">
                <a:solidFill>
                  <a:srgbClr val="005CAA"/>
                </a:solidFill>
                <a:latin typeface="MyriadPro-Bold"/>
              </a:rPr>
              <a:t>.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Получить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в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военном комиссариате предписание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,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прибыть в </a:t>
            </a:r>
            <a:r>
              <a:rPr lang="ru-RU" sz="1500" dirty="0">
                <a:solidFill>
                  <a:srgbClr val="000000"/>
                </a:solidFill>
                <a:latin typeface="MyriadPro-Regular"/>
              </a:rPr>
              <a:t>воинскую часть и заключить </a:t>
            </a:r>
            <a:r>
              <a:rPr lang="ru-RU" sz="1500" dirty="0" smtClean="0">
                <a:solidFill>
                  <a:srgbClr val="000000"/>
                </a:solidFill>
                <a:latin typeface="MyriadPro-Regular"/>
              </a:rPr>
              <a:t>контракт</a:t>
            </a:r>
            <a:endParaRPr lang="ru-RU" sz="1500" dirty="0">
              <a:solidFill>
                <a:srgbClr val="000000"/>
              </a:solidFill>
              <a:latin typeface="MyriadPro-Regular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611066" y="7267195"/>
            <a:ext cx="22403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Pro-Bold"/>
              </a:rPr>
              <a:t>БОЛЕЕ ПОДРОБНО</a:t>
            </a:r>
          </a:p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Pro-Bold"/>
              </a:rPr>
              <a:t>с информацией можно</a:t>
            </a:r>
          </a:p>
          <a:p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Pro-Bold"/>
              </a:rPr>
              <a:t>ознакомиться на сайте</a:t>
            </a:r>
          </a:p>
          <a:p>
            <a:r>
              <a:rPr lang="en-US" sz="1400" b="1" i="0" u="none" strike="noStrike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yriadPro-Bold"/>
              </a:rPr>
              <a:t>http://www. reserv.mil.ru</a:t>
            </a:r>
            <a:endParaRPr lang="ru-RU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 rotWithShape="1">
          <a:blip r:embed="rId9"/>
          <a:srcRect b="6183"/>
          <a:stretch/>
        </p:blipFill>
        <p:spPr>
          <a:xfrm>
            <a:off x="8245119" y="7277023"/>
            <a:ext cx="940088" cy="881968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 rotWithShape="1">
          <a:blip r:embed="rId10"/>
          <a:srcRect l="9017" r="10695" b="7077"/>
          <a:stretch/>
        </p:blipFill>
        <p:spPr>
          <a:xfrm>
            <a:off x="32386" y="5247553"/>
            <a:ext cx="402274" cy="420312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73043" y="2066729"/>
            <a:ext cx="432854" cy="445047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6387" y="1017397"/>
            <a:ext cx="432854" cy="445047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275" y="3324222"/>
            <a:ext cx="438950" cy="438950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91" y="6320967"/>
            <a:ext cx="438950" cy="445047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275" y="7364182"/>
            <a:ext cx="438950" cy="445047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365" y="4163099"/>
            <a:ext cx="432854" cy="438950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8258071" y="131124"/>
            <a:ext cx="35491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СЛУЖБА В РЕЗЕРВЕ</a:t>
            </a:r>
          </a:p>
        </p:txBody>
      </p:sp>
      <p:pic>
        <p:nvPicPr>
          <p:cNvPr id="68" name="Рисунок 6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965989" y="922103"/>
            <a:ext cx="431333" cy="44524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9810" b="99854" l="0" r="100000">
                        <a14:foregroundMark x1="77441" y1="28990" x2="77441" y2="289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620" y="4567008"/>
            <a:ext cx="3960000" cy="2641290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7969111" y="5940171"/>
            <a:ext cx="396000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2800" b="1" dirty="0" smtClean="0">
                <a:gradFill>
                  <a:gsLst>
                    <a:gs pos="100000">
                      <a:srgbClr val="FF0000"/>
                    </a:gs>
                    <a:gs pos="55000">
                      <a:schemeClr val="accent1">
                        <a:lumMod val="75000"/>
                      </a:schemeClr>
                    </a:gs>
                    <a:gs pos="25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СЛУЖБА В РЕЗЕРВЕ –ДОСТОЙНЫЙ ВЫБОР ПАТРИОТА РОССИИ!</a:t>
            </a:r>
            <a:endParaRPr lang="ru-RU" sz="2800" b="1" dirty="0">
              <a:gradFill>
                <a:gsLst>
                  <a:gs pos="100000">
                    <a:srgbClr val="FF0000"/>
                  </a:gs>
                  <a:gs pos="55000">
                    <a:schemeClr val="accent1">
                      <a:lumMod val="75000"/>
                    </a:schemeClr>
                  </a:gs>
                  <a:gs pos="25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452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0.18681 -0.27037 L -2.5E-6 3.08642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23" y="13765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725 -0.03271 L -2.77778E-7 -3.33333E-6 " pathEditMode="relative" rAng="0" ptsTypes="AA">
                                      <p:cBhvr>
                                        <p:cTn id="20" dur="3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181" y="163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338</Words>
  <Application>Microsoft Office PowerPoint</Application>
  <PresentationFormat>Произвольный</PresentationFormat>
  <Paragraphs>74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Мариничев Александр Николаевич</dc:creator>
  <cp:lastModifiedBy>Arm 3</cp:lastModifiedBy>
  <cp:revision>17</cp:revision>
  <dcterms:created xsi:type="dcterms:W3CDTF">2021-07-14T05:01:48Z</dcterms:created>
  <dcterms:modified xsi:type="dcterms:W3CDTF">2021-07-23T01:38:23Z</dcterms:modified>
</cp:coreProperties>
</file>